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1" r:id="rId13"/>
    <p:sldId id="282" r:id="rId14"/>
    <p:sldId id="283" r:id="rId15"/>
    <p:sldId id="284" r:id="rId16"/>
    <p:sldId id="285" r:id="rId17"/>
    <p:sldId id="286" r:id="rId18"/>
    <p:sldId id="302" r:id="rId19"/>
    <p:sldId id="304" r:id="rId20"/>
    <p:sldId id="288" r:id="rId21"/>
    <p:sldId id="289" r:id="rId22"/>
    <p:sldId id="287" r:id="rId23"/>
    <p:sldId id="305" r:id="rId24"/>
    <p:sldId id="306" r:id="rId25"/>
    <p:sldId id="307" r:id="rId26"/>
    <p:sldId id="308" r:id="rId27"/>
    <p:sldId id="309" r:id="rId28"/>
    <p:sldId id="310" r:id="rId29"/>
    <p:sldId id="25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712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29F07-CE0C-4020-B73E-278D8CF865B8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8A7F-C604-46BB-BC07-E5757F047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5728-E45E-4C68-AFB4-C148C6985B7A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65C3F-7ADF-4AAE-B2E8-197971942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C592B-5D2F-4A82-9B71-A6E4CD4DEC06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2DA44-F07A-4B9D-9FA8-D9DC68BAC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D7810-4204-4D9A-B3D5-F70C89196728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FE0D3-753A-4644-A03C-3FF6CDD69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945D-6B34-458A-99E5-8021D364C130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CBF22-91DC-4179-9C5E-F99DE77EC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6EECA-8F52-42E4-9152-D00E93F085AD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B69C4-E8D2-471B-A5EB-80646FA86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AB965-B31F-4BF6-B020-A601E72E578D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41EA2-9327-41F2-B36A-85AC8AEEE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5FB04-8C51-4D38-805F-45074F0D9884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F0B31-95F1-4113-8857-C5238064B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211DF-E304-4484-A25B-6D1C4E96992B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8C10-ECDD-440F-8203-873C621D8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E740A-465B-4F61-85B9-EF21351E2BCF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573E6-B34B-46BC-A8AB-6BBC549C2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1340-D73C-4FD9-9E21-C40F7F6EF65A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FE8AA-AC85-44AB-996B-3C62C76E8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ED0E14-1E18-4A5A-BE29-3156241B34B1}" type="datetimeFigureOut">
              <a:rPr lang="ru-RU"/>
              <a:pPr>
                <a:defRPr/>
              </a:pPr>
              <a:t>28.12.2025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3D6275-54E3-42FE-80F9-9BAEDB655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8538" y="3284538"/>
            <a:ext cx="4967287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26.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0" y="0"/>
            <a:ext cx="5651500" cy="3357563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 названии какого дня недели две одинаковые гласные?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867400" y="765175"/>
            <a:ext cx="3097213" cy="1727200"/>
          </a:xfrm>
          <a:prstGeom prst="cloudCallout">
            <a:avLst>
              <a:gd name="adj1" fmla="val 7615"/>
              <a:gd name="adj2" fmla="val 1276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Четверг.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1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0" y="260350"/>
            <a:ext cx="4787900" cy="3168650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 перечислить пять дней недели, не называя их?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859338" y="620713"/>
            <a:ext cx="4033837" cy="2952750"/>
          </a:xfrm>
          <a:prstGeom prst="cloudCallout">
            <a:avLst>
              <a:gd name="adj1" fmla="val 267"/>
              <a:gd name="adj2" fmla="val 12715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Позавчера, вчера, сегодня, завтра, послезавтра.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3555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2997200"/>
            <a:ext cx="43926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188913"/>
            <a:ext cx="5530850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ТРЕНИРУЮ ЗРИТЕЛЬНУЮ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611188" y="836613"/>
            <a:ext cx="759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1. Какого фрагмента нет на большой картинке? Отметь.</a:t>
            </a:r>
          </a:p>
        </p:txBody>
      </p:sp>
      <p:pic>
        <p:nvPicPr>
          <p:cNvPr id="24579" name="Picture 2" descr="G:\Разработки  2 класс 23-24\Холодова методички и уроки 2 класс\2 класс Умники и умницы новый\Умники и умницы 2 часть\28.png"/>
          <p:cNvPicPr>
            <a:picLocks noChangeAspect="1" noChangeArrowheads="1"/>
          </p:cNvPicPr>
          <p:nvPr/>
        </p:nvPicPr>
        <p:blipFill>
          <a:blip r:embed="rId2"/>
          <a:srcRect l="16949" t="46835" r="28615" b="28743"/>
          <a:stretch>
            <a:fillRect/>
          </a:stretch>
        </p:blipFill>
        <p:spPr bwMode="auto">
          <a:xfrm>
            <a:off x="114300" y="1484313"/>
            <a:ext cx="63531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919663"/>
            <a:ext cx="1981200" cy="1384300"/>
          </a:xfrm>
          <a:prstGeom prst="rect">
            <a:avLst/>
          </a:prstGeom>
          <a:noFill/>
        </p:spPr>
      </p:pic>
      <p:pic>
        <p:nvPicPr>
          <p:cNvPr id="24581" name="Picture 2" descr="G:\Разработки  2 класс 23-24\Холодова методички и уроки 2 класс\2 класс Умники и умницы новый\Умники и умницы 2 часть\28.png"/>
          <p:cNvPicPr>
            <a:picLocks noChangeAspect="1" noChangeArrowheads="1"/>
          </p:cNvPicPr>
          <p:nvPr/>
        </p:nvPicPr>
        <p:blipFill>
          <a:blip r:embed="rId2"/>
          <a:srcRect l="78198" t="48869" b="29761"/>
          <a:stretch>
            <a:fillRect/>
          </a:stretch>
        </p:blipFill>
        <p:spPr bwMode="auto">
          <a:xfrm>
            <a:off x="6443663" y="1628775"/>
            <a:ext cx="25241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G:\Разработки  2 класс 23-24\Холодова методички и уроки 2 класс\2 класс Умники и умницы новый\Умники и умницы 2 часть\28.png"/>
          <p:cNvPicPr>
            <a:picLocks noChangeAspect="1" noChangeArrowheads="1"/>
          </p:cNvPicPr>
          <p:nvPr/>
        </p:nvPicPr>
        <p:blipFill>
          <a:blip r:embed="rId2"/>
          <a:srcRect l="27538" t="78481" r="10806" b="6329"/>
          <a:stretch>
            <a:fillRect/>
          </a:stretch>
        </p:blipFill>
        <p:spPr bwMode="auto">
          <a:xfrm>
            <a:off x="323850" y="1700213"/>
            <a:ext cx="82946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95288" y="620713"/>
            <a:ext cx="8424862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2. Посмотри на эти рисунки 15 секунд. Постарайся запомнить их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расположение, форму, детали. Переверни страницу и ответь на вопросы.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5603" name="Picture 12" descr="https://avatars.dzeninfra.ru/get-zen_doc/4636135/pub_638889eb5dd34c7c91f235c5_638895f7b4fb51079d5a57b8/scale_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437063"/>
            <a:ext cx="2366962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3850" y="692150"/>
            <a:ext cx="813593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На какой странице открыта книга?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8313" y="2420938"/>
            <a:ext cx="45354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На 11 странице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188" y="3573463"/>
            <a:ext cx="8137525" cy="1079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Что изображено на рисунке под цифрой</a:t>
            </a:r>
            <a:r>
              <a:rPr lang="ru-RU" sz="4000" b="1" dirty="0">
                <a:solidFill>
                  <a:srgbClr val="C00000"/>
                </a:solidFill>
              </a:rPr>
              <a:t> 5</a:t>
            </a:r>
            <a:r>
              <a:rPr lang="ru-RU" sz="4000" b="1" dirty="0">
                <a:solidFill>
                  <a:schemeClr val="tx1"/>
                </a:solidFill>
              </a:rPr>
              <a:t>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8313" y="4941888"/>
            <a:ext cx="29511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Чайник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6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29161" t="81021" r="57346" b="10947"/>
          <a:stretch>
            <a:fillRect/>
          </a:stretch>
        </p:blipFill>
        <p:spPr bwMode="auto">
          <a:xfrm>
            <a:off x="6300788" y="1700213"/>
            <a:ext cx="20526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G:\Разработки  2 класс 23-24\Холодова методички и уроки 2 класс\2 класс Умники и умницы новый\Умники и умницы 2 часть\28.png"/>
          <p:cNvPicPr>
            <a:picLocks noChangeAspect="1" noChangeArrowheads="1"/>
          </p:cNvPicPr>
          <p:nvPr/>
        </p:nvPicPr>
        <p:blipFill>
          <a:blip r:embed="rId3"/>
          <a:srcRect l="43596" t="81679" r="46770" b="12325"/>
          <a:stretch>
            <a:fillRect/>
          </a:stretch>
        </p:blipFill>
        <p:spPr bwMode="auto">
          <a:xfrm>
            <a:off x="6443663" y="4508500"/>
            <a:ext cx="1814512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2" descr="https://avatars.dzeninfra.ru/get-zen_doc/4636135/pub_638889eb5dd34c7c91f235c5_638895f7b4fb51079d5a57b8/scale_120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4941888"/>
            <a:ext cx="190023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68313" y="908050"/>
            <a:ext cx="813593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Есть ли ручка у портфеля?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8313" y="2060575"/>
            <a:ext cx="33115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Да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288" y="3284538"/>
            <a:ext cx="5976937" cy="1081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Собака сидит?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850" y="4508500"/>
            <a:ext cx="33845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Нет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8" name="Picture 2" descr="G:\Разработки  2 класс 23-24\Холодова методички и уроки 2 класс\2 класс Умники и умницы новый\Умники и умницы 2 часть\28.png"/>
          <p:cNvPicPr>
            <a:picLocks noChangeAspect="1" noChangeArrowheads="1"/>
          </p:cNvPicPr>
          <p:nvPr/>
        </p:nvPicPr>
        <p:blipFill>
          <a:blip r:embed="rId2"/>
          <a:srcRect l="32890" t="78481" r="44899" b="12724"/>
          <a:stretch>
            <a:fillRect/>
          </a:stretch>
        </p:blipFill>
        <p:spPr bwMode="auto">
          <a:xfrm>
            <a:off x="5724525" y="1700213"/>
            <a:ext cx="29876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G:\Разработки  2 класс 23-24\Холодова методички и уроки 2 класс\2 класс Умники и умницы новый\Умники и умницы 2 часть\28.png"/>
          <p:cNvPicPr>
            <a:picLocks noChangeAspect="1" noChangeArrowheads="1"/>
          </p:cNvPicPr>
          <p:nvPr/>
        </p:nvPicPr>
        <p:blipFill>
          <a:blip r:embed="rId2"/>
          <a:srcRect l="42361" t="87675" r="41045" b="6329"/>
          <a:stretch>
            <a:fillRect/>
          </a:stretch>
        </p:blipFill>
        <p:spPr bwMode="auto">
          <a:xfrm>
            <a:off x="5776913" y="4868863"/>
            <a:ext cx="282733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2" descr="https://avatars.dzeninfra.ru/get-zen_doc/4636135/pub_638889eb5dd34c7c91f235c5_638895f7b4fb51079d5a57b8/scale_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4581525"/>
            <a:ext cx="22606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5288" y="620713"/>
            <a:ext cx="81375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С какой стороны дома растёт ёлка?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8313" y="1700213"/>
            <a:ext cx="33829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Сзади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141663"/>
            <a:ext cx="7596188" cy="1079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Какой рисунок последний?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750" y="4076700"/>
            <a:ext cx="3240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Перо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6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54248" t="76335" r="25871" b="13959"/>
          <a:stretch>
            <a:fillRect/>
          </a:stretch>
        </p:blipFill>
        <p:spPr bwMode="auto">
          <a:xfrm>
            <a:off x="5867400" y="1628775"/>
            <a:ext cx="239871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29161" t="76335" r="16730" b="9271"/>
          <a:stretch>
            <a:fillRect/>
          </a:stretch>
        </p:blipFill>
        <p:spPr bwMode="auto">
          <a:xfrm>
            <a:off x="4140200" y="4365625"/>
            <a:ext cx="4248150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2" descr="https://avatars.dzeninfra.ru/get-zen_doc/4636135/pub_638889eb5dd34c7c91f235c5_638895f7b4fb51079d5a57b8/scale_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01612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G:\Разработки  2 класс 23-24\Холодова методички и уроки 2 класс\2 класс Умники и умницы новый\Умники и умницы 2 часть\29.png"/>
          <p:cNvPicPr>
            <a:picLocks noChangeAspect="1" noChangeArrowheads="1"/>
          </p:cNvPicPr>
          <p:nvPr/>
        </p:nvPicPr>
        <p:blipFill>
          <a:blip r:embed="rId2"/>
          <a:srcRect l="55090" t="26306" r="11041" b="55937"/>
          <a:stretch>
            <a:fillRect/>
          </a:stretch>
        </p:blipFill>
        <p:spPr bwMode="auto">
          <a:xfrm>
            <a:off x="4749800" y="1700213"/>
            <a:ext cx="43942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435600" y="1989138"/>
            <a:ext cx="865188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14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96188" y="3644900"/>
            <a:ext cx="863600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18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80063" y="4724400"/>
            <a:ext cx="863600" cy="627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10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825" y="549275"/>
            <a:ext cx="8713788" cy="8302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3. В пятиугольнике найди такие же фигуры, как  А, Б, В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Впиши в фигуры их номера.</a:t>
            </a:r>
            <a:endParaRPr lang="ru-RU" sz="2400" dirty="0"/>
          </a:p>
        </p:txBody>
      </p:sp>
      <p:pic>
        <p:nvPicPr>
          <p:cNvPr id="29702" name="Picture 1" descr="G:\Разработки  2 класс 23-24\Холодова методички и уроки 2 класс\2 класс Умники и умницы новый\Умники и умницы 2 часть\29.png"/>
          <p:cNvPicPr>
            <a:picLocks noChangeAspect="1" noChangeArrowheads="1"/>
          </p:cNvPicPr>
          <p:nvPr/>
        </p:nvPicPr>
        <p:blipFill>
          <a:blip r:embed="rId2"/>
          <a:srcRect l="12038" t="26306" r="56476" b="51656"/>
          <a:stretch>
            <a:fillRect/>
          </a:stretch>
        </p:blipFill>
        <p:spPr bwMode="auto">
          <a:xfrm>
            <a:off x="22225" y="1557338"/>
            <a:ext cx="4713288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2" descr="https://avatars.dzeninfra.ru/get-zen_doc/4636135/pub_638889eb5dd34c7c91f235c5_638895f7b4fb51079d5a57b8/scale_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4473575"/>
            <a:ext cx="24479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G:\Разработки  2 класс 23-24\Холодова методички и уроки 2 класс\2 класс Умники и умницы новый\Умники и умницы 2 часть\29.png"/>
          <p:cNvPicPr>
            <a:picLocks noChangeAspect="1" noChangeArrowheads="1"/>
          </p:cNvPicPr>
          <p:nvPr/>
        </p:nvPicPr>
        <p:blipFill>
          <a:blip r:embed="rId2"/>
          <a:srcRect l="65497" t="51900" r="5176" b="27483"/>
          <a:stretch>
            <a:fillRect/>
          </a:stretch>
        </p:blipFill>
        <p:spPr bwMode="auto">
          <a:xfrm>
            <a:off x="2555875" y="1700213"/>
            <a:ext cx="48291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16113" y="341313"/>
            <a:ext cx="5014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825" y="908050"/>
            <a:ext cx="864235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4. Проведи линии. Проведи 2 линии и раздели квадрат на 4 части так, чтобы в каждой из них оказалась свечка, перо, мяч и бантик.</a:t>
            </a:r>
            <a:endParaRPr lang="ru-RU" sz="2000" dirty="0"/>
          </a:p>
        </p:txBody>
      </p:sp>
      <p:sp>
        <p:nvSpPr>
          <p:cNvPr id="5" name="Минус 4"/>
          <p:cNvSpPr/>
          <p:nvPr/>
        </p:nvSpPr>
        <p:spPr>
          <a:xfrm rot="17094110">
            <a:off x="1840707" y="3950494"/>
            <a:ext cx="6254750" cy="198437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1835150" y="4149725"/>
            <a:ext cx="6265863" cy="142875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6" name="Picture 2" descr="https://avatars.dzeninfra.ru/get-zen_doc/8265808/pub_63f65aab390b453985fd6ea4_63f65d5450fea47de5045e11/scale_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2060575"/>
            <a:ext cx="2189163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G:\Разработки  2 класс 23-24\Холодова методички и уроки 2 класс\2 класс Умники и умницы новый\Умники и умницы 2 часть\29.png"/>
          <p:cNvPicPr>
            <a:picLocks noChangeAspect="1" noChangeArrowheads="1"/>
          </p:cNvPicPr>
          <p:nvPr/>
        </p:nvPicPr>
        <p:blipFill>
          <a:blip r:embed="rId2"/>
          <a:srcRect l="65497" t="72517" r="5176" b="6152"/>
          <a:stretch>
            <a:fillRect/>
          </a:stretch>
        </p:blipFill>
        <p:spPr bwMode="auto">
          <a:xfrm>
            <a:off x="3348038" y="1557338"/>
            <a:ext cx="4824412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16113" y="341313"/>
            <a:ext cx="5014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825" y="908050"/>
            <a:ext cx="871378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4. Проведи 2 линии и раздели квадрат на 4 части так, чтобы в каждой из них оказалась одинаковое число цветочков.</a:t>
            </a:r>
            <a:endParaRPr lang="ru-RU" sz="2000" dirty="0"/>
          </a:p>
        </p:txBody>
      </p:sp>
      <p:sp>
        <p:nvSpPr>
          <p:cNvPr id="5" name="Минус 4"/>
          <p:cNvSpPr/>
          <p:nvPr/>
        </p:nvSpPr>
        <p:spPr>
          <a:xfrm rot="18141742">
            <a:off x="2208213" y="3813175"/>
            <a:ext cx="7127875" cy="371475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Минус 5"/>
          <p:cNvSpPr/>
          <p:nvPr/>
        </p:nvSpPr>
        <p:spPr>
          <a:xfrm rot="2980589">
            <a:off x="1619250" y="4057650"/>
            <a:ext cx="7273925" cy="155575"/>
          </a:xfrm>
          <a:prstGeom prst="mathMinus">
            <a:avLst>
              <a:gd name="adj1" fmla="val 6672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50" name="Picture 14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2565400"/>
            <a:ext cx="2563812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ыноска-облако 7"/>
          <p:cNvSpPr/>
          <p:nvPr/>
        </p:nvSpPr>
        <p:spPr>
          <a:xfrm>
            <a:off x="0" y="1484313"/>
            <a:ext cx="5003800" cy="2376487"/>
          </a:xfrm>
          <a:prstGeom prst="cloudCallout">
            <a:avLst>
              <a:gd name="adj1" fmla="val 329"/>
              <a:gd name="adj2" fmla="val 9913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Какой день наступит после понедельника?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625" y="1268413"/>
            <a:ext cx="3095625" cy="1296987"/>
          </a:xfrm>
          <a:prstGeom prst="cloudCallout">
            <a:avLst>
              <a:gd name="adj1" fmla="val 53928"/>
              <a:gd name="adj2" fmla="val 7730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Вторник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6113" y="341313"/>
            <a:ext cx="52181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  оба глаза смотреть.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0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9750" y="1268413"/>
            <a:ext cx="3816350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Свободное дыхание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Свободная обувь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9813" y="1268413"/>
            <a:ext cx="3024187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Тесный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Затруднённый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284663" y="1773238"/>
            <a:ext cx="1943100" cy="5032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356100" y="1773238"/>
            <a:ext cx="1871663" cy="5032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50825" y="2852738"/>
            <a:ext cx="3313113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Резкий звук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Резкое слово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24525" y="2781300"/>
            <a:ext cx="2519363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Тихий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Ласковый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419475" y="3357563"/>
            <a:ext cx="23764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419475" y="3789363"/>
            <a:ext cx="237648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55650" y="4365625"/>
            <a:ext cx="3024188" cy="1366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Острая пила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Острое зрение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364163" y="4365625"/>
            <a:ext cx="1871662" cy="1366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Слабый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Тупой 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635375" y="4797425"/>
            <a:ext cx="1944688" cy="503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3635375" y="4797425"/>
            <a:ext cx="1873250" cy="50323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39750" y="404813"/>
            <a:ext cx="8424863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5. Подбери нужный антоним к  многозначным словам.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2782" name="Picture 6" descr="https://i.pinimg.com/736x/1c/41/05/1c41054d921a65421f19918b4f31085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437063"/>
            <a:ext cx="19446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1" grpId="0" animBg="1"/>
      <p:bldP spid="22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9750" y="1268413"/>
            <a:ext cx="3816350" cy="187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Глухой человек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Глухой голос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Глухой переулок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2225" y="1196975"/>
            <a:ext cx="2557463" cy="194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Сквозной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Слышащий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Звонкий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924300" y="1773238"/>
            <a:ext cx="2592388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67175" y="2205038"/>
            <a:ext cx="2592388" cy="5032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900113" y="3429000"/>
            <a:ext cx="3024187" cy="180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Мягкий свет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Мягкий хлеб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Мягкая зима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84888" y="3357563"/>
            <a:ext cx="2016125" cy="1871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Чёрствый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Суровый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Яркий 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635375" y="3860800"/>
            <a:ext cx="2736850" cy="93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635375" y="3789363"/>
            <a:ext cx="2520950" cy="57626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140200" y="1700213"/>
            <a:ext cx="2519363" cy="100806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779838" y="4292600"/>
            <a:ext cx="2520950" cy="576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39750" y="404813"/>
            <a:ext cx="8424863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5. Подбери нужный антоним к  многозначным словам.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3804" name="Picture 6" descr="https://i.pinimg.com/736x/1c/41/05/1c41054d921a65421f19918b4f31085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4508500"/>
            <a:ext cx="1944688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850" y="476250"/>
            <a:ext cx="8604250" cy="129698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6. 1. «</a:t>
            </a:r>
            <a:r>
              <a:rPr lang="ru-RU" sz="2000" b="1" dirty="0" err="1">
                <a:solidFill>
                  <a:schemeClr val="tx1"/>
                </a:solidFill>
              </a:rPr>
              <a:t>Знайкины</a:t>
            </a:r>
            <a:r>
              <a:rPr lang="ru-RU" sz="2000" b="1" dirty="0">
                <a:solidFill>
                  <a:schemeClr val="tx1"/>
                </a:solidFill>
              </a:rPr>
              <a:t> задачи»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Муха ползёт по потолку прямоугольной формы со сторонами 3 см и 4 см. Путь мухи изображён на рисунке. Найди длину пути мухи.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755650" y="2420938"/>
            <a:ext cx="4464050" cy="3455987"/>
            <a:chOff x="1475656" y="1412776"/>
            <a:chExt cx="4464496" cy="3456384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75656" y="1412776"/>
              <a:ext cx="4464496" cy="34563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 flipV="1">
              <a:off x="2771185" y="4005461"/>
              <a:ext cx="0" cy="86369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2771185" y="4005461"/>
              <a:ext cx="93671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3707904" y="3141762"/>
              <a:ext cx="0" cy="86369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3707904" y="3141762"/>
              <a:ext cx="93671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V="1">
              <a:off x="4644623" y="2276475"/>
              <a:ext cx="0" cy="86528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4644623" y="2276475"/>
              <a:ext cx="93513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 flipV="1">
              <a:off x="5579754" y="1412776"/>
              <a:ext cx="0" cy="86369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5" descr="http://epsvector.ru/uploads/posts/2012-04/1334164106_muha_v_vektor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216" t="4562" r="3233" b="20903"/>
          <a:stretch>
            <a:fillRect/>
          </a:stretch>
        </p:blipFill>
        <p:spPr bwMode="auto">
          <a:xfrm rot="-1628625">
            <a:off x="1646238" y="5310188"/>
            <a:ext cx="903287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5508625" y="3357563"/>
            <a:ext cx="3635375" cy="8636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3 + 4 = 7 </a:t>
            </a:r>
            <a:r>
              <a:rPr lang="ru-RU" sz="3200" b="1" dirty="0">
                <a:solidFill>
                  <a:srgbClr val="C00000"/>
                </a:solidFill>
              </a:rPr>
              <a:t>см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2150" y="1828800"/>
            <a:ext cx="2701925" cy="1384300"/>
          </a:xfrm>
          <a:prstGeom prst="rect">
            <a:avLst/>
          </a:prstGeom>
          <a:noFill/>
        </p:spPr>
      </p:pic>
      <p:pic>
        <p:nvPicPr>
          <p:cNvPr id="34822" name="Picture 8" descr="https://i1.sndcdn.com/avatars-000112725949-jiukhw-t500x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4365625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23850" y="476250"/>
            <a:ext cx="8820150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6.2. Алёша живёт на 2 этаже. Кирилл живёт в том же подъезде, что и Алёша, но он проходит по лестнице до своей квартиры в 2 раза больше ступенек. На каком этаже живёт Кирилл, если ступенек до 1 этажа нет.)</a:t>
            </a:r>
            <a:endParaRPr lang="ru-RU" sz="2000" b="1" dirty="0"/>
          </a:p>
        </p:txBody>
      </p:sp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725" y="1682750"/>
            <a:ext cx="4943475" cy="1384300"/>
          </a:xfrm>
          <a:prstGeom prst="rect">
            <a:avLst/>
          </a:prstGeom>
          <a:noFill/>
        </p:spPr>
      </p:pic>
      <p:pic>
        <p:nvPicPr>
          <p:cNvPr id="35843" name="Picture 2" descr="https://radver.ru/img/data/img583e6c17474b5_1480485911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781300"/>
            <a:ext cx="3865563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 descr="G:\01. Сайт .Архив\Клипарт\2c8c8f777f46b24badd3e9050c796ca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3213100"/>
            <a:ext cx="1728788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G:\Разработки  2 класс 23-24\Холодова методички и уроки 2 класс\2 класс Умники и умницы новый\Умники и умницы 2 часть\31.png"/>
          <p:cNvPicPr>
            <a:picLocks noChangeAspect="1" noChangeArrowheads="1"/>
          </p:cNvPicPr>
          <p:nvPr/>
        </p:nvPicPr>
        <p:blipFill>
          <a:blip r:embed="rId2"/>
          <a:srcRect l="11172" t="3326" r="14259" b="44444"/>
          <a:stretch>
            <a:fillRect/>
          </a:stretch>
        </p:blipFill>
        <p:spPr bwMode="auto">
          <a:xfrm>
            <a:off x="323850" y="692150"/>
            <a:ext cx="5903913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14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141663"/>
            <a:ext cx="21844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G:\Разработки  2 класс 23-24\Холодова методички и уроки 2 класс\2 класс Умники и умницы новый\Умники и умницы 2 часть\31.png"/>
          <p:cNvPicPr>
            <a:picLocks noChangeAspect="1" noChangeArrowheads="1"/>
          </p:cNvPicPr>
          <p:nvPr/>
        </p:nvPicPr>
        <p:blipFill>
          <a:blip r:embed="rId2"/>
          <a:srcRect l="11172" t="55556" r="2971"/>
          <a:stretch>
            <a:fillRect/>
          </a:stretch>
        </p:blipFill>
        <p:spPr bwMode="auto">
          <a:xfrm>
            <a:off x="323850" y="404813"/>
            <a:ext cx="8321675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188913"/>
            <a:ext cx="506888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G:\Разработки  2 класс 23-24\Холодова методички и уроки 2 класс\2 класс Умники и умницы новый\Умники и умницы 2 часть\32.png"/>
          <p:cNvPicPr>
            <a:picLocks noChangeAspect="1" noChangeArrowheads="1"/>
          </p:cNvPicPr>
          <p:nvPr/>
        </p:nvPicPr>
        <p:blipFill>
          <a:blip r:embed="rId2"/>
          <a:srcRect l="15094" t="8073" b="48872"/>
          <a:stretch>
            <a:fillRect/>
          </a:stretch>
        </p:blipFill>
        <p:spPr bwMode="auto">
          <a:xfrm>
            <a:off x="395288" y="765175"/>
            <a:ext cx="7940675" cy="564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188913"/>
            <a:ext cx="506888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9938" name="Picture 2" descr="G:\Разработки  2 класс 23-24\Холодова методички и уроки 2 класс\2 класс Умники и умницы новый\Умники и умницы 2 часть\32.png"/>
          <p:cNvPicPr>
            <a:picLocks noChangeAspect="1" noChangeArrowheads="1"/>
          </p:cNvPicPr>
          <p:nvPr/>
        </p:nvPicPr>
        <p:blipFill>
          <a:blip r:embed="rId2"/>
          <a:srcRect l="15094" t="51653" b="6790"/>
          <a:stretch>
            <a:fillRect/>
          </a:stretch>
        </p:blipFill>
        <p:spPr bwMode="auto">
          <a:xfrm>
            <a:off x="323850" y="765175"/>
            <a:ext cx="8286750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6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2349500"/>
            <a:ext cx="14763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G:\Разработки  2 класс 23-24\Холодова методички и уроки 2 класс\2 класс Умники и умницы новый\Умники и умницы 2 часть\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8975725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03575" y="188913"/>
            <a:ext cx="3087688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Графомоторика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488113"/>
            <a:ext cx="4217988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  <p:pic>
        <p:nvPicPr>
          <p:cNvPr id="41989" name="Picture 16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357563"/>
            <a:ext cx="2087562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468313" y="692150"/>
            <a:ext cx="5040312" cy="2160588"/>
          </a:xfrm>
          <a:prstGeom prst="cloudCallout">
            <a:avLst>
              <a:gd name="adj1" fmla="val -27507"/>
              <a:gd name="adj2" fmla="val 12344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Какой день следует за вторником?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940425" y="620713"/>
            <a:ext cx="2808288" cy="1295400"/>
          </a:xfrm>
          <a:prstGeom prst="cloudCallout">
            <a:avLst>
              <a:gd name="adj1" fmla="val -32998"/>
              <a:gd name="adj2" fmla="val 12602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Среда.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5363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0" y="476250"/>
            <a:ext cx="5292725" cy="2089150"/>
          </a:xfrm>
          <a:prstGeom prst="cloudCallout">
            <a:avLst>
              <a:gd name="adj1" fmla="val -18528"/>
              <a:gd name="adj2" fmla="val 16330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Какой день недели наступает раньше других?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003800" y="765175"/>
            <a:ext cx="4140200" cy="1727200"/>
          </a:xfrm>
          <a:prstGeom prst="cloudCallout">
            <a:avLst>
              <a:gd name="adj1" fmla="val -40288"/>
              <a:gd name="adj2" fmla="val 25031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Понедельник.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387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250825" y="404813"/>
            <a:ext cx="4897438" cy="2592387"/>
          </a:xfrm>
          <a:prstGeom prst="cloudCallout">
            <a:avLst>
              <a:gd name="adj1" fmla="val -18528"/>
              <a:gd name="adj2" fmla="val 16330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Какой день недели наступает позже других?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219700" y="549275"/>
            <a:ext cx="3779838" cy="2016125"/>
          </a:xfrm>
          <a:prstGeom prst="cloudCallout">
            <a:avLst>
              <a:gd name="adj1" fmla="val -42614"/>
              <a:gd name="adj2" fmla="val 9830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Воскресенье.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7411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539750" y="476250"/>
            <a:ext cx="4176713" cy="3024188"/>
          </a:xfrm>
          <a:prstGeom prst="cloudCallout">
            <a:avLst>
              <a:gd name="adj1" fmla="val -9249"/>
              <a:gd name="adj2" fmla="val 98316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Какой день недели предшествует субботе?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003800" y="765175"/>
            <a:ext cx="3744913" cy="1295400"/>
          </a:xfrm>
          <a:prstGeom prst="cloudCallout">
            <a:avLst>
              <a:gd name="adj1" fmla="val -82114"/>
              <a:gd name="adj2" fmla="val 11594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Пятница.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8435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323850" y="404813"/>
            <a:ext cx="5616575" cy="3240087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Какой день недели находится между средой и пятницей?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063" y="1268413"/>
            <a:ext cx="3168650" cy="1296987"/>
          </a:xfrm>
          <a:prstGeom prst="cloudCallout">
            <a:avLst>
              <a:gd name="adj1" fmla="val -66509"/>
              <a:gd name="adj2" fmla="val 14953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Четверг.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9459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0" y="549275"/>
            <a:ext cx="5076825" cy="2474913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 каком дне недели  букв больше, чем звуков?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08625" y="620713"/>
            <a:ext cx="3024188" cy="1295400"/>
          </a:xfrm>
          <a:prstGeom prst="cloudCallout">
            <a:avLst>
              <a:gd name="adj1" fmla="val -37737"/>
              <a:gd name="adj2" fmla="val 9662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Суббота.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483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0" y="188913"/>
            <a:ext cx="5219700" cy="3455987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Назови одним словом семь дней с понедельника по воскресенье?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063" y="620713"/>
            <a:ext cx="3095625" cy="1295400"/>
          </a:xfrm>
          <a:prstGeom prst="cloudCallout">
            <a:avLst>
              <a:gd name="adj1" fmla="val 48091"/>
              <a:gd name="adj2" fmla="val 1243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Неделя.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1507" name="Picture 2" descr="https://cdn.culture.ru/images/d457fdbd-6823-5438-bf1e-202db0588d6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924175"/>
            <a:ext cx="4392612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360</Words>
  <Application>Microsoft Office PowerPoint</Application>
  <PresentationFormat>Экран (4:3)</PresentationFormat>
  <Paragraphs>82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107</cp:revision>
  <dcterms:modified xsi:type="dcterms:W3CDTF">2025-12-28T06:25:55Z</dcterms:modified>
</cp:coreProperties>
</file>